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9" r:id="rId3"/>
    <p:sldId id="266" r:id="rId4"/>
    <p:sldId id="265" r:id="rId5"/>
    <p:sldId id="267" r:id="rId6"/>
    <p:sldId id="263" r:id="rId7"/>
    <p:sldId id="264" r:id="rId8"/>
    <p:sldId id="261" r:id="rId9"/>
    <p:sldId id="268" r:id="rId10"/>
    <p:sldId id="25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gif>
</file>

<file path=ppt/media/image11.png>
</file>

<file path=ppt/media/image12.gif>
</file>

<file path=ppt/media/image13.jpeg>
</file>

<file path=ppt/media/image2.png>
</file>

<file path=ppt/media/image3.jpeg>
</file>

<file path=ppt/media/image4.png>
</file>

<file path=ppt/media/image5.png>
</file>

<file path=ppt/media/image6.gif>
</file>

<file path=ppt/media/image7.png>
</file>

<file path=ppt/media/image8.gif>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08BC34BE-C3AB-42E2-9607-D8B953FE6DA0}" type="datetimeFigureOut">
              <a:rPr lang="en-US" smtClean="0"/>
              <a:t>11/12/2023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1525609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BC34BE-C3AB-42E2-9607-D8B953FE6DA0}" type="datetimeFigureOut">
              <a:rPr lang="en-US" smtClean="0"/>
              <a:t>11/12/2023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2560320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08BC34BE-C3AB-42E2-9607-D8B953FE6DA0}" type="datetimeFigureOut">
              <a:rPr lang="en-US" smtClean="0"/>
              <a:t>11/12/2023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951301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08BC34BE-C3AB-42E2-9607-D8B953FE6DA0}" type="datetimeFigureOut">
              <a:rPr lang="en-US" smtClean="0"/>
              <a:t>11/12/2023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EEF165C2-0446-479A-A3BA-911B9717D21D}"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1824814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08BC34BE-C3AB-42E2-9607-D8B953FE6DA0}" type="datetimeFigureOut">
              <a:rPr lang="en-US" smtClean="0"/>
              <a:t>11/12/2023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24631463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8BC34BE-C3AB-42E2-9607-D8B953FE6DA0}" type="datetimeFigureOut">
              <a:rPr lang="en-US" smtClean="0"/>
              <a:t>11/12/2023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36145416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8BC34BE-C3AB-42E2-9607-D8B953FE6DA0}" type="datetimeFigureOut">
              <a:rPr lang="en-US" smtClean="0"/>
              <a:t>11/12/2023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20936060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BC34BE-C3AB-42E2-9607-D8B953FE6DA0}" type="datetimeFigureOut">
              <a:rPr lang="en-US" smtClean="0"/>
              <a:t>11/12/2023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33565717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08BC34BE-C3AB-42E2-9607-D8B953FE6DA0}" type="datetimeFigureOut">
              <a:rPr lang="en-US" smtClean="0"/>
              <a:t>11/12/2023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3014498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BC34BE-C3AB-42E2-9607-D8B953FE6DA0}" type="datetimeFigureOut">
              <a:rPr lang="en-US" smtClean="0"/>
              <a:t>11/12/2023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658026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08BC34BE-C3AB-42E2-9607-D8B953FE6DA0}" type="datetimeFigureOut">
              <a:rPr lang="en-US" smtClean="0"/>
              <a:t>11/12/2023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1682022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8BC34BE-C3AB-42E2-9607-D8B953FE6DA0}" type="datetimeFigureOut">
              <a:rPr lang="en-US" smtClean="0"/>
              <a:t>11/12/2023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1158268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8BC34BE-C3AB-42E2-9607-D8B953FE6DA0}" type="datetimeFigureOut">
              <a:rPr lang="en-US" smtClean="0"/>
              <a:t>11/12/2023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1355277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8BC34BE-C3AB-42E2-9607-D8B953FE6DA0}" type="datetimeFigureOut">
              <a:rPr lang="en-US" smtClean="0"/>
              <a:t>11/12/2023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1776769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BC34BE-C3AB-42E2-9607-D8B953FE6DA0}" type="datetimeFigureOut">
              <a:rPr lang="en-US" smtClean="0"/>
              <a:t>11/12/2023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191305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BC34BE-C3AB-42E2-9607-D8B953FE6DA0}" type="datetimeFigureOut">
              <a:rPr lang="en-US" smtClean="0"/>
              <a:t>11/12/2023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1213626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BC34BE-C3AB-42E2-9607-D8B953FE6DA0}" type="datetimeFigureOut">
              <a:rPr lang="en-US" smtClean="0"/>
              <a:t>11/12/2023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F165C2-0446-479A-A3BA-911B9717D21D}" type="slidenum">
              <a:rPr lang="en-US" smtClean="0"/>
              <a:t>‹#›</a:t>
            </a:fld>
            <a:endParaRPr lang="en-US"/>
          </a:p>
        </p:txBody>
      </p:sp>
    </p:spTree>
    <p:extLst>
      <p:ext uri="{BB962C8B-B14F-4D97-AF65-F5344CB8AC3E}">
        <p14:creationId xmlns:p14="http://schemas.microsoft.com/office/powerpoint/2010/main" val="1737698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8BC34BE-C3AB-42E2-9607-D8B953FE6DA0}" type="datetimeFigureOut">
              <a:rPr lang="en-US" smtClean="0"/>
              <a:t>11/12/2023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EF165C2-0446-479A-A3BA-911B9717D21D}" type="slidenum">
              <a:rPr lang="en-US" smtClean="0"/>
              <a:t>‹#›</a:t>
            </a:fld>
            <a:endParaRPr lang="en-US"/>
          </a:p>
        </p:txBody>
      </p:sp>
    </p:spTree>
    <p:extLst>
      <p:ext uri="{BB962C8B-B14F-4D97-AF65-F5344CB8AC3E}">
        <p14:creationId xmlns:p14="http://schemas.microsoft.com/office/powerpoint/2010/main" val="110370610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image" Target="../media/image6.gi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image" Target="../media/image10.gi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1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10EF196D-D050-63AB-E1D8-2B72C90D8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3655" y="1014867"/>
            <a:ext cx="5970821" cy="34095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18B1B50-9C53-4EE0-F502-3BB98180232A}"/>
              </a:ext>
            </a:extLst>
          </p:cNvPr>
          <p:cNvSpPr>
            <a:spLocks noGrp="1"/>
          </p:cNvSpPr>
          <p:nvPr>
            <p:ph type="ctrTitle"/>
          </p:nvPr>
        </p:nvSpPr>
        <p:spPr>
          <a:xfrm>
            <a:off x="1131903" y="2516452"/>
            <a:ext cx="4724400" cy="1825096"/>
          </a:xfrm>
        </p:spPr>
        <p:txBody>
          <a:bodyPr>
            <a:noAutofit/>
          </a:bodyPr>
          <a:lstStyle/>
          <a:p>
            <a:pPr algn="ctr"/>
            <a:r>
              <a:rPr lang="en-US" sz="3000" dirty="0">
                <a:latin typeface="Times New Roman" panose="02020603050405020304" pitchFamily="18" charset="0"/>
                <a:cs typeface="Times New Roman" panose="02020603050405020304" pitchFamily="18" charset="0"/>
              </a:rPr>
              <a:t>Design and Simulation of MEMS based Capacitive Accelerometers for Crash Detection and Airbag Deployment in Automobile</a:t>
            </a:r>
          </a:p>
        </p:txBody>
      </p:sp>
      <p:sp>
        <p:nvSpPr>
          <p:cNvPr id="3" name="Subtitle 2">
            <a:extLst>
              <a:ext uri="{FF2B5EF4-FFF2-40B4-BE49-F238E27FC236}">
                <a16:creationId xmlns:a16="http://schemas.microsoft.com/office/drawing/2014/main" id="{3509074D-8D6C-54E1-0925-7D7C3A5A0F4E}"/>
              </a:ext>
            </a:extLst>
          </p:cNvPr>
          <p:cNvSpPr>
            <a:spLocks noGrp="1"/>
          </p:cNvSpPr>
          <p:nvPr>
            <p:ph type="subTitle" idx="1"/>
          </p:nvPr>
        </p:nvSpPr>
        <p:spPr>
          <a:xfrm>
            <a:off x="1469255" y="4544749"/>
            <a:ext cx="9448800" cy="685800"/>
          </a:xfrm>
        </p:spPr>
        <p:txBody>
          <a:bodyPr/>
          <a:lstStyle/>
          <a:p>
            <a:endParaRPr lang="en-US" dirty="0"/>
          </a:p>
        </p:txBody>
      </p:sp>
      <p:pic>
        <p:nvPicPr>
          <p:cNvPr id="6" name="Audio 5">
            <a:hlinkClick r:id="" action="ppaction://media"/>
            <a:extLst>
              <a:ext uri="{FF2B5EF4-FFF2-40B4-BE49-F238E27FC236}">
                <a16:creationId xmlns:a16="http://schemas.microsoft.com/office/drawing/2014/main" id="{6725A326-B3E1-DBD8-E939-2B04C44A12D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258768098"/>
      </p:ext>
    </p:extLst>
  </p:cSld>
  <p:clrMapOvr>
    <a:masterClrMapping/>
  </p:clrMapOvr>
  <mc:AlternateContent xmlns:mc="http://schemas.openxmlformats.org/markup-compatibility/2006">
    <mc:Choice xmlns:p14="http://schemas.microsoft.com/office/powerpoint/2010/main" Requires="p14">
      <p:transition spd="slow" p14:dur="2000" advTm="10789"/>
    </mc:Choice>
    <mc:Fallback>
      <p:transition spd="slow" advTm="10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142FE895-13AB-2032-3E5D-545942B37D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27253" y="896644"/>
            <a:ext cx="3435659" cy="530884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B2ECB17-4C1C-3F53-9988-C3A2224B9FC9}"/>
              </a:ext>
            </a:extLst>
          </p:cNvPr>
          <p:cNvSpPr txBox="1"/>
          <p:nvPr/>
        </p:nvSpPr>
        <p:spPr>
          <a:xfrm>
            <a:off x="2621132" y="2693919"/>
            <a:ext cx="6094520" cy="1169551"/>
          </a:xfrm>
          <a:prstGeom prst="rect">
            <a:avLst/>
          </a:prstGeom>
          <a:noFill/>
        </p:spPr>
        <p:txBody>
          <a:bodyPr wrap="square">
            <a:spAutoFit/>
          </a:bodyPr>
          <a:lstStyle/>
          <a:p>
            <a:r>
              <a:rPr lang="en-US" sz="7000" dirty="0">
                <a:latin typeface="Times New Roman" panose="02020603050405020304" pitchFamily="18" charset="0"/>
                <a:cs typeface="Times New Roman" panose="02020603050405020304" pitchFamily="18" charset="0"/>
              </a:rPr>
              <a:t>Thank You</a:t>
            </a:r>
          </a:p>
        </p:txBody>
      </p:sp>
      <p:pic>
        <p:nvPicPr>
          <p:cNvPr id="14" name="Audio 13">
            <a:hlinkClick r:id="" action="ppaction://media"/>
            <a:extLst>
              <a:ext uri="{FF2B5EF4-FFF2-40B4-BE49-F238E27FC236}">
                <a16:creationId xmlns:a16="http://schemas.microsoft.com/office/drawing/2014/main" id="{7C9C0CC1-563B-7D5E-7DD1-C60DC7E0DCD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111661388"/>
      </p:ext>
    </p:extLst>
  </p:cSld>
  <p:clrMapOvr>
    <a:masterClrMapping/>
  </p:clrMapOvr>
  <mc:AlternateContent xmlns:mc="http://schemas.openxmlformats.org/markup-compatibility/2006">
    <mc:Choice xmlns:p14="http://schemas.microsoft.com/office/powerpoint/2010/main" Requires="p14">
      <p:transition spd="slow" p14:dur="2000" advTm="572"/>
    </mc:Choice>
    <mc:Fallback>
      <p:transition spd="slow" advTm="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C1EFE-9117-69B5-6670-EB8DFE01312F}"/>
              </a:ext>
            </a:extLst>
          </p:cNvPr>
          <p:cNvSpPr>
            <a:spLocks noGrp="1"/>
          </p:cNvSpPr>
          <p:nvPr>
            <p:ph type="title"/>
          </p:nvPr>
        </p:nvSpPr>
        <p:spPr>
          <a:xfrm>
            <a:off x="-451281" y="844272"/>
            <a:ext cx="8610600" cy="1293028"/>
          </a:xfrm>
        </p:spPr>
        <p:txBody>
          <a:bodyPr>
            <a:normAutofit/>
          </a:bodyPr>
          <a:lstStyle/>
          <a:p>
            <a:r>
              <a:rPr lang="en-US" sz="3000" dirty="0"/>
              <a:t>Team members</a:t>
            </a:r>
          </a:p>
        </p:txBody>
      </p:sp>
      <p:sp>
        <p:nvSpPr>
          <p:cNvPr id="4" name="TextBox 3">
            <a:extLst>
              <a:ext uri="{FF2B5EF4-FFF2-40B4-BE49-F238E27FC236}">
                <a16:creationId xmlns:a16="http://schemas.microsoft.com/office/drawing/2014/main" id="{9A449E7D-3D4A-5FFB-8906-75DF717B3E3A}"/>
              </a:ext>
            </a:extLst>
          </p:cNvPr>
          <p:cNvSpPr txBox="1"/>
          <p:nvPr/>
        </p:nvSpPr>
        <p:spPr>
          <a:xfrm>
            <a:off x="3180426" y="2314359"/>
            <a:ext cx="6183296" cy="1754326"/>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Name – </a:t>
            </a:r>
            <a:r>
              <a:rPr lang="en-US" sz="1800" dirty="0" err="1">
                <a:latin typeface="Times New Roman" panose="02020603050405020304" pitchFamily="18" charset="0"/>
                <a:cs typeface="Times New Roman" panose="02020603050405020304" pitchFamily="18" charset="0"/>
              </a:rPr>
              <a:t>Vimaleswar</a:t>
            </a:r>
            <a:r>
              <a:rPr lang="en-US" sz="1800" dirty="0">
                <a:latin typeface="Times New Roman" panose="02020603050405020304" pitchFamily="18" charset="0"/>
                <a:cs typeface="Times New Roman" panose="02020603050405020304" pitchFamily="18" charset="0"/>
              </a:rPr>
              <a:t> A</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Roll No – 20305</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Name – </a:t>
            </a:r>
            <a:r>
              <a:rPr lang="en-US" sz="1800" dirty="0" err="1">
                <a:latin typeface="Times New Roman" panose="02020603050405020304" pitchFamily="18" charset="0"/>
                <a:cs typeface="Times New Roman" panose="02020603050405020304" pitchFamily="18" charset="0"/>
              </a:rPr>
              <a:t>Thouti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Ruthik</a:t>
            </a:r>
            <a:r>
              <a:rPr lang="en-US" sz="1800" dirty="0">
                <a:latin typeface="Times New Roman" panose="02020603050405020304" pitchFamily="18" charset="0"/>
                <a:cs typeface="Times New Roman" panose="02020603050405020304" pitchFamily="18" charset="0"/>
              </a:rPr>
              <a:t> Goud</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Roll No - 20288</a:t>
            </a:r>
            <a:endParaRPr lang="en-US" dirty="0"/>
          </a:p>
        </p:txBody>
      </p:sp>
      <p:pic>
        <p:nvPicPr>
          <p:cNvPr id="6" name="Audio 5">
            <a:hlinkClick r:id="" action="ppaction://media"/>
            <a:extLst>
              <a:ext uri="{FF2B5EF4-FFF2-40B4-BE49-F238E27FC236}">
                <a16:creationId xmlns:a16="http://schemas.microsoft.com/office/drawing/2014/main" id="{225B3677-B1B8-249F-CBCC-FD5ECBB4A57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080024964"/>
      </p:ext>
    </p:extLst>
  </p:cSld>
  <p:clrMapOvr>
    <a:masterClrMapping/>
  </p:clrMapOvr>
  <mc:AlternateContent xmlns:mc="http://schemas.openxmlformats.org/markup-compatibility/2006">
    <mc:Choice xmlns:p14="http://schemas.microsoft.com/office/powerpoint/2010/main" Requires="p14">
      <p:transition spd="slow" p14:dur="2000" advTm="683"/>
    </mc:Choice>
    <mc:Fallback>
      <p:transition spd="slow" advTm="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E8311-46FF-3684-E667-CFC50FCD3142}"/>
              </a:ext>
            </a:extLst>
          </p:cNvPr>
          <p:cNvSpPr>
            <a:spLocks noGrp="1"/>
          </p:cNvSpPr>
          <p:nvPr>
            <p:ph type="title"/>
          </p:nvPr>
        </p:nvSpPr>
        <p:spPr>
          <a:xfrm>
            <a:off x="2975499" y="138266"/>
            <a:ext cx="8610600" cy="1293028"/>
          </a:xfrm>
        </p:spPr>
        <p:txBody>
          <a:bodyPr>
            <a:normAutofit/>
          </a:bodyPr>
          <a:lstStyle/>
          <a:p>
            <a:r>
              <a:rPr lang="en-US" sz="3000" dirty="0"/>
              <a:t>What we did?</a:t>
            </a:r>
          </a:p>
        </p:txBody>
      </p:sp>
      <p:sp>
        <p:nvSpPr>
          <p:cNvPr id="4" name="TextBox 3">
            <a:extLst>
              <a:ext uri="{FF2B5EF4-FFF2-40B4-BE49-F238E27FC236}">
                <a16:creationId xmlns:a16="http://schemas.microsoft.com/office/drawing/2014/main" id="{8F88B099-AA79-5F57-06F6-37D092D1DDC3}"/>
              </a:ext>
            </a:extLst>
          </p:cNvPr>
          <p:cNvSpPr txBox="1"/>
          <p:nvPr/>
        </p:nvSpPr>
        <p:spPr>
          <a:xfrm>
            <a:off x="588145" y="2239793"/>
            <a:ext cx="5990208" cy="2446824"/>
          </a:xfrm>
          <a:prstGeom prst="rect">
            <a:avLst/>
          </a:prstGeom>
          <a:noFill/>
        </p:spPr>
        <p:txBody>
          <a:bodyPr wrap="square">
            <a:spAutoFit/>
          </a:bodyPr>
          <a:lstStyle/>
          <a:p>
            <a:pPr algn="just"/>
            <a:r>
              <a:rPr lang="en-US" sz="1700" dirty="0">
                <a:latin typeface="Times New Roman" panose="02020603050405020304" pitchFamily="18" charset="0"/>
                <a:cs typeface="Times New Roman" panose="02020603050405020304" pitchFamily="18" charset="0"/>
              </a:rPr>
              <a:t>The objective of our project is to design a 2-axis MEMS accelerometer and analyze the displacement and stress of the body when external accelerations applied along the x-axis and y-axis. Certain alterations with respect to the design of the accelerometer are done to study the difference in performance. W</a:t>
            </a:r>
            <a:r>
              <a:rPr lang="en-US" sz="1700" b="0" i="0" dirty="0">
                <a:effectLst/>
                <a:latin typeface="Times New Roman" panose="02020603050405020304" pitchFamily="18" charset="0"/>
                <a:cs typeface="Times New Roman" panose="02020603050405020304" pitchFamily="18" charset="0"/>
              </a:rPr>
              <a:t>e also tried the  displacement and stress analysis for the same design with some adjustments in the thickness i.e., increase the thickness from 40 to 160 nm to perform analysis to measure acceleration along z-axis direction which is the </a:t>
            </a:r>
            <a:r>
              <a:rPr lang="en-US" sz="1700" b="0" i="0" dirty="0" err="1">
                <a:effectLst/>
                <a:latin typeface="Times New Roman" panose="02020603050405020304" pitchFamily="18" charset="0"/>
                <a:cs typeface="Times New Roman" panose="02020603050405020304" pitchFamily="18" charset="0"/>
              </a:rPr>
              <a:t>novely</a:t>
            </a:r>
            <a:r>
              <a:rPr lang="en-US" sz="1700" b="0" i="0" dirty="0">
                <a:effectLst/>
                <a:latin typeface="Times New Roman" panose="02020603050405020304" pitchFamily="18" charset="0"/>
                <a:cs typeface="Times New Roman" panose="02020603050405020304" pitchFamily="18" charset="0"/>
              </a:rPr>
              <a:t> of our project.</a:t>
            </a:r>
            <a:endParaRPr lang="en-US" sz="17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AD948CB3-0A2F-8DC5-FF69-B4DCF06E2E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0094" y="1251750"/>
            <a:ext cx="4998128" cy="3382393"/>
          </a:xfrm>
          <a:prstGeom prst="rect">
            <a:avLst/>
          </a:prstGeom>
        </p:spPr>
      </p:pic>
      <p:pic>
        <p:nvPicPr>
          <p:cNvPr id="11" name="Audio 10">
            <a:hlinkClick r:id="" action="ppaction://media"/>
            <a:extLst>
              <a:ext uri="{FF2B5EF4-FFF2-40B4-BE49-F238E27FC236}">
                <a16:creationId xmlns:a16="http://schemas.microsoft.com/office/drawing/2014/main" id="{6D7A93BF-3BFF-438F-A85B-E81F3D229F6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751619050"/>
      </p:ext>
    </p:extLst>
  </p:cSld>
  <p:clrMapOvr>
    <a:masterClrMapping/>
  </p:clrMapOvr>
  <mc:AlternateContent xmlns:mc="http://schemas.openxmlformats.org/markup-compatibility/2006">
    <mc:Choice xmlns:p14="http://schemas.microsoft.com/office/powerpoint/2010/main" Requires="p14">
      <p:transition spd="slow" p14:dur="2000" advTm="29807"/>
    </mc:Choice>
    <mc:Fallback>
      <p:transition spd="slow" advTm="298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91E50-B4D7-3639-A159-E2056B04B9A9}"/>
              </a:ext>
            </a:extLst>
          </p:cNvPr>
          <p:cNvSpPr>
            <a:spLocks noGrp="1"/>
          </p:cNvSpPr>
          <p:nvPr>
            <p:ph type="title"/>
          </p:nvPr>
        </p:nvSpPr>
        <p:spPr>
          <a:xfrm>
            <a:off x="2957743" y="359542"/>
            <a:ext cx="8610600" cy="1293028"/>
          </a:xfrm>
        </p:spPr>
        <p:txBody>
          <a:bodyPr>
            <a:normAutofit/>
          </a:bodyPr>
          <a:lstStyle/>
          <a:p>
            <a:r>
              <a:rPr lang="en-US" sz="3000" dirty="0"/>
              <a:t>Why we did this?</a:t>
            </a:r>
          </a:p>
        </p:txBody>
      </p:sp>
      <p:sp>
        <p:nvSpPr>
          <p:cNvPr id="4" name="TextBox 3">
            <a:extLst>
              <a:ext uri="{FF2B5EF4-FFF2-40B4-BE49-F238E27FC236}">
                <a16:creationId xmlns:a16="http://schemas.microsoft.com/office/drawing/2014/main" id="{6E5D6613-3852-A2CE-29AC-EEC085B4635C}"/>
              </a:ext>
            </a:extLst>
          </p:cNvPr>
          <p:cNvSpPr txBox="1"/>
          <p:nvPr/>
        </p:nvSpPr>
        <p:spPr>
          <a:xfrm>
            <a:off x="747204" y="1782194"/>
            <a:ext cx="10715348" cy="4539704"/>
          </a:xfrm>
          <a:prstGeom prst="rect">
            <a:avLst/>
          </a:prstGeom>
          <a:noFill/>
        </p:spPr>
        <p:txBody>
          <a:bodyPr wrap="square">
            <a:spAutoFit/>
          </a:bodyPr>
          <a:lstStyle/>
          <a:p>
            <a:pPr algn="just"/>
            <a:r>
              <a:rPr lang="en-US" sz="1700" b="0" i="0" dirty="0">
                <a:solidFill>
                  <a:srgbClr val="D1D5DB"/>
                </a:solidFill>
                <a:effectLst/>
                <a:latin typeface="Times New Roman" panose="02020603050405020304" pitchFamily="18" charset="0"/>
                <a:cs typeface="Times New Roman" panose="02020603050405020304" pitchFamily="18" charset="0"/>
              </a:rPr>
              <a:t>Capacitive accelerometers have several advantages over other types of accelerometers in certain applications. Here are some of the advantages:</a:t>
            </a:r>
          </a:p>
          <a:p>
            <a:pPr algn="just"/>
            <a:endParaRPr lang="en-US" sz="1700" b="0" i="0" dirty="0">
              <a:solidFill>
                <a:srgbClr val="D1D5DB"/>
              </a:solidFill>
              <a:effectLst/>
              <a:latin typeface="Times New Roman" panose="02020603050405020304" pitchFamily="18" charset="0"/>
              <a:cs typeface="Times New Roman" panose="02020603050405020304" pitchFamily="18" charset="0"/>
            </a:endParaRPr>
          </a:p>
          <a:p>
            <a:pPr algn="just"/>
            <a:r>
              <a:rPr lang="en-US" sz="1700" b="1" i="0" dirty="0">
                <a:solidFill>
                  <a:srgbClr val="D1D5DB"/>
                </a:solidFill>
                <a:effectLst/>
                <a:latin typeface="Times New Roman" panose="02020603050405020304" pitchFamily="18" charset="0"/>
                <a:cs typeface="Times New Roman" panose="02020603050405020304" pitchFamily="18" charset="0"/>
              </a:rPr>
              <a:t>1.High Sensitivity and Resolution:</a:t>
            </a:r>
            <a:r>
              <a:rPr lang="en-US" sz="1700" b="0" i="0" dirty="0">
                <a:solidFill>
                  <a:srgbClr val="D1D5DB"/>
                </a:solidFill>
                <a:effectLst/>
                <a:latin typeface="Times New Roman" panose="02020603050405020304" pitchFamily="18" charset="0"/>
                <a:cs typeface="Times New Roman" panose="02020603050405020304" pitchFamily="18" charset="0"/>
              </a:rPr>
              <a:t> Capacitive accelerometers can achieve high sensitivity and resolution, making them suitable for applications that require precise measurement of small accelerations. This high sensitivity allows them to detect subtle changes in motion.</a:t>
            </a:r>
          </a:p>
          <a:p>
            <a:pPr algn="just"/>
            <a:r>
              <a:rPr lang="en-US" sz="1700" dirty="0">
                <a:solidFill>
                  <a:srgbClr val="D1D5DB"/>
                </a:solidFill>
                <a:latin typeface="Times New Roman" panose="02020603050405020304" pitchFamily="18" charset="0"/>
                <a:cs typeface="Times New Roman" panose="02020603050405020304" pitchFamily="18" charset="0"/>
              </a:rPr>
              <a:t>2.</a:t>
            </a:r>
            <a:r>
              <a:rPr lang="en-US" sz="1700" b="1" i="0" dirty="0">
                <a:effectLst/>
                <a:latin typeface="Times New Roman" panose="02020603050405020304" pitchFamily="18" charset="0"/>
                <a:cs typeface="Times New Roman" panose="02020603050405020304" pitchFamily="18" charset="0"/>
              </a:rPr>
              <a:t>Low Power Consumption:</a:t>
            </a:r>
            <a:r>
              <a:rPr lang="en-US" sz="1700" b="0" i="0" dirty="0">
                <a:solidFill>
                  <a:srgbClr val="D1D5DB"/>
                </a:solidFill>
                <a:effectLst/>
                <a:latin typeface="Times New Roman" panose="02020603050405020304" pitchFamily="18" charset="0"/>
                <a:cs typeface="Times New Roman" panose="02020603050405020304" pitchFamily="18" charset="0"/>
              </a:rPr>
              <a:t> Compared to some other accelerometer technologies, capacitive accelerometers often have lower power consumption. This can be advantageous in battery-operated devices or applications where power efficiency is crucial.</a:t>
            </a:r>
          </a:p>
          <a:p>
            <a:pPr algn="just"/>
            <a:r>
              <a:rPr lang="en-US" sz="1700" b="1" i="0" dirty="0">
                <a:solidFill>
                  <a:srgbClr val="D1D5DB"/>
                </a:solidFill>
                <a:effectLst/>
                <a:latin typeface="Times New Roman" panose="02020603050405020304" pitchFamily="18" charset="0"/>
                <a:cs typeface="Times New Roman" panose="02020603050405020304" pitchFamily="18" charset="0"/>
              </a:rPr>
              <a:t>3.Miniaturization:</a:t>
            </a:r>
            <a:r>
              <a:rPr lang="en-US" sz="1700" b="0" i="0" dirty="0">
                <a:solidFill>
                  <a:srgbClr val="D1D5DB"/>
                </a:solidFill>
                <a:effectLst/>
                <a:latin typeface="Times New Roman" panose="02020603050405020304" pitchFamily="18" charset="0"/>
                <a:cs typeface="Times New Roman" panose="02020603050405020304" pitchFamily="18" charset="0"/>
              </a:rPr>
              <a:t> Capacitive accelerometers can be designed in small form factors, making them suitable for applications where space is limited or where miniaturization is a critical requirement. This is particularly important in industries such as consumer electronics and medical devices</a:t>
            </a:r>
          </a:p>
          <a:p>
            <a:pPr algn="just"/>
            <a:r>
              <a:rPr lang="en-US" sz="1700" b="1" i="0" dirty="0">
                <a:effectLst/>
                <a:latin typeface="Times New Roman" panose="02020603050405020304" pitchFamily="18" charset="0"/>
                <a:cs typeface="Times New Roman" panose="02020603050405020304" pitchFamily="18" charset="0"/>
              </a:rPr>
              <a:t>4.Long-Term Stability:</a:t>
            </a:r>
            <a:r>
              <a:rPr lang="en-US" sz="1700" b="0" i="0" dirty="0">
                <a:solidFill>
                  <a:srgbClr val="D1D5DB"/>
                </a:solidFill>
                <a:effectLst/>
                <a:latin typeface="Times New Roman" panose="02020603050405020304" pitchFamily="18" charset="0"/>
                <a:cs typeface="Times New Roman" panose="02020603050405020304" pitchFamily="18" charset="0"/>
              </a:rPr>
              <a:t> Capacitive accelerometers can offer good long-term stability in terms of their performance. They are less prone to drift over time, ensuring reliable and consistent measurements over extended periods.</a:t>
            </a:r>
          </a:p>
          <a:p>
            <a:pPr algn="just"/>
            <a:r>
              <a:rPr lang="en-US" sz="1700" b="1" i="0" dirty="0">
                <a:effectLst/>
                <a:latin typeface="Times New Roman" panose="02020603050405020304" pitchFamily="18" charset="0"/>
                <a:cs typeface="Times New Roman" panose="02020603050405020304" pitchFamily="18" charset="0"/>
              </a:rPr>
              <a:t>5. Reduced Thermal Sensitivity:</a:t>
            </a:r>
            <a:r>
              <a:rPr lang="en-US" sz="1700" b="0" i="0" dirty="0">
                <a:solidFill>
                  <a:srgbClr val="D1D5DB"/>
                </a:solidFill>
                <a:effectLst/>
                <a:latin typeface="Times New Roman" panose="02020603050405020304" pitchFamily="18" charset="0"/>
                <a:cs typeface="Times New Roman" panose="02020603050405020304" pitchFamily="18" charset="0"/>
              </a:rPr>
              <a:t> Capacitive accelerometers may exhibit lower sensitivity to temperature variations compared to some other accelerometer types. This characteristic is beneficial in applications where temperature changes might impact the accuracy of acceleration measurements.</a:t>
            </a:r>
          </a:p>
        </p:txBody>
      </p:sp>
      <p:pic>
        <p:nvPicPr>
          <p:cNvPr id="11" name="Audio 10">
            <a:hlinkClick r:id="" action="ppaction://media"/>
            <a:extLst>
              <a:ext uri="{FF2B5EF4-FFF2-40B4-BE49-F238E27FC236}">
                <a16:creationId xmlns:a16="http://schemas.microsoft.com/office/drawing/2014/main" id="{80A112F5-1E28-A783-4FDB-DA3BC21BBD8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50771176"/>
      </p:ext>
    </p:extLst>
  </p:cSld>
  <p:clrMapOvr>
    <a:masterClrMapping/>
  </p:clrMapOvr>
  <mc:AlternateContent xmlns:mc="http://schemas.openxmlformats.org/markup-compatibility/2006">
    <mc:Choice xmlns:p14="http://schemas.microsoft.com/office/powerpoint/2010/main" Requires="p14">
      <p:transition spd="slow" p14:dur="2000" advTm="25977"/>
    </mc:Choice>
    <mc:Fallback>
      <p:transition spd="slow" advTm="25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3DA9D-F430-6137-C181-BB9B9A91A3BA}"/>
              </a:ext>
            </a:extLst>
          </p:cNvPr>
          <p:cNvSpPr>
            <a:spLocks noGrp="1"/>
          </p:cNvSpPr>
          <p:nvPr>
            <p:ph type="title"/>
          </p:nvPr>
        </p:nvSpPr>
        <p:spPr>
          <a:xfrm>
            <a:off x="2860089" y="409266"/>
            <a:ext cx="8610600" cy="1293028"/>
          </a:xfrm>
        </p:spPr>
        <p:txBody>
          <a:bodyPr>
            <a:normAutofit/>
          </a:bodyPr>
          <a:lstStyle/>
          <a:p>
            <a:r>
              <a:rPr lang="en-US" sz="3000" dirty="0"/>
              <a:t>How we did?</a:t>
            </a:r>
          </a:p>
        </p:txBody>
      </p:sp>
      <p:sp>
        <p:nvSpPr>
          <p:cNvPr id="4" name="TextBox 3">
            <a:extLst>
              <a:ext uri="{FF2B5EF4-FFF2-40B4-BE49-F238E27FC236}">
                <a16:creationId xmlns:a16="http://schemas.microsoft.com/office/drawing/2014/main" id="{2180EEAA-DF19-D16A-0297-F600C4CCC81C}"/>
              </a:ext>
            </a:extLst>
          </p:cNvPr>
          <p:cNvSpPr txBox="1"/>
          <p:nvPr/>
        </p:nvSpPr>
        <p:spPr>
          <a:xfrm>
            <a:off x="610709" y="1819001"/>
            <a:ext cx="9980351" cy="2708434"/>
          </a:xfrm>
          <a:prstGeom prst="rect">
            <a:avLst/>
          </a:prstGeom>
          <a:noFill/>
        </p:spPr>
        <p:txBody>
          <a:bodyPr wrap="square">
            <a:spAutoFit/>
          </a:bodyPr>
          <a:lstStyle/>
          <a:p>
            <a:pPr algn="just"/>
            <a:r>
              <a:rPr lang="en-US" sz="1700" dirty="0">
                <a:latin typeface="Times New Roman" panose="02020603050405020304" pitchFamily="18" charset="0"/>
                <a:cs typeface="Times New Roman" panose="02020603050405020304" pitchFamily="18" charset="0"/>
              </a:rPr>
              <a:t>We implemented the model in </a:t>
            </a:r>
            <a:r>
              <a:rPr lang="en-US" sz="1700" dirty="0" err="1">
                <a:latin typeface="Times New Roman" panose="02020603050405020304" pitchFamily="18" charset="0"/>
                <a:cs typeface="Times New Roman" panose="02020603050405020304" pitchFamily="18" charset="0"/>
              </a:rPr>
              <a:t>comsol</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multiphysis</a:t>
            </a:r>
            <a:r>
              <a:rPr lang="en-US" sz="1700" dirty="0">
                <a:latin typeface="Times New Roman" panose="02020603050405020304" pitchFamily="18" charset="0"/>
                <a:cs typeface="Times New Roman" panose="02020603050405020304" pitchFamily="18" charset="0"/>
              </a:rPr>
              <a:t> 6.0 software. First, to get familiarity with the </a:t>
            </a:r>
            <a:r>
              <a:rPr lang="en-US" sz="1700" dirty="0" err="1">
                <a:latin typeface="Times New Roman" panose="02020603050405020304" pitchFamily="18" charset="0"/>
                <a:cs typeface="Times New Roman" panose="02020603050405020304" pitchFamily="18" charset="0"/>
              </a:rPr>
              <a:t>comsol</a:t>
            </a:r>
            <a:r>
              <a:rPr lang="en-US" sz="1700" dirty="0">
                <a:latin typeface="Times New Roman" panose="02020603050405020304" pitchFamily="18" charset="0"/>
                <a:cs typeface="Times New Roman" panose="02020603050405020304" pitchFamily="18" charset="0"/>
              </a:rPr>
              <a:t> software we implemented a basic model (Toy model) with one finger attached to the proof mass on each side which results in four capacitors in total. We stimulated this toy model to measure the x-axis displacement. </a:t>
            </a:r>
          </a:p>
          <a:p>
            <a:pPr algn="just"/>
            <a:r>
              <a:rPr lang="en-US" sz="1700" dirty="0">
                <a:latin typeface="Times New Roman" panose="02020603050405020304" pitchFamily="18" charset="0"/>
                <a:cs typeface="Times New Roman" panose="02020603050405020304" pitchFamily="18" charset="0"/>
              </a:rPr>
              <a:t>Next, We Implemented the accelerometer design as mentioned in the research paper. This design is complex when compared to our toy model as it has twelve fingers, four supporting beam and another supporting structures. In </a:t>
            </a:r>
            <a:r>
              <a:rPr lang="en-US" sz="1700" dirty="0" err="1">
                <a:latin typeface="Times New Roman" panose="02020603050405020304" pitchFamily="18" charset="0"/>
                <a:cs typeface="Times New Roman" panose="02020603050405020304" pitchFamily="18" charset="0"/>
              </a:rPr>
              <a:t>Comsol</a:t>
            </a:r>
            <a:r>
              <a:rPr lang="en-US" sz="1700" dirty="0">
                <a:latin typeface="Times New Roman" panose="02020603050405020304" pitchFamily="18" charset="0"/>
                <a:cs typeface="Times New Roman" panose="02020603050405020304" pitchFamily="18" charset="0"/>
              </a:rPr>
              <a:t> we built approximately 58 blocks separately and connected them with union operation, after that we applied boundary conditions like fixed constraints and also we used polysilicon as the material for design as instructed in the paper.</a:t>
            </a:r>
          </a:p>
          <a:p>
            <a:pPr algn="just"/>
            <a:r>
              <a:rPr lang="en-US" sz="1700" dirty="0">
                <a:latin typeface="Times New Roman" panose="02020603050405020304" pitchFamily="18" charset="0"/>
                <a:cs typeface="Times New Roman" panose="02020603050405020304" pitchFamily="18" charset="0"/>
              </a:rPr>
              <a:t>Next, we applied volumetric acceleration on the body along X-axis, Y-axis, Z-axis separately and measured their displacement respectively and done stress analysis for each axis separately. </a:t>
            </a:r>
          </a:p>
        </p:txBody>
      </p:sp>
      <p:pic>
        <p:nvPicPr>
          <p:cNvPr id="30" name="Audio 29">
            <a:hlinkClick r:id="" action="ppaction://media"/>
            <a:extLst>
              <a:ext uri="{FF2B5EF4-FFF2-40B4-BE49-F238E27FC236}">
                <a16:creationId xmlns:a16="http://schemas.microsoft.com/office/drawing/2014/main" id="{2E544244-32B5-5CA5-D156-B9985BCE761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16283620"/>
      </p:ext>
    </p:extLst>
  </p:cSld>
  <p:clrMapOvr>
    <a:masterClrMapping/>
  </p:clrMapOvr>
  <mc:AlternateContent xmlns:mc="http://schemas.openxmlformats.org/markup-compatibility/2006">
    <mc:Choice xmlns:p14="http://schemas.microsoft.com/office/powerpoint/2010/main" Requires="p14">
      <p:transition spd="slow" p14:dur="2000" advTm="40003"/>
    </mc:Choice>
    <mc:Fallback>
      <p:transition spd="slow" advTm="400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FE2B3-DCAD-50F9-9AC5-496A5E36FA83}"/>
              </a:ext>
            </a:extLst>
          </p:cNvPr>
          <p:cNvSpPr>
            <a:spLocks noGrp="1"/>
          </p:cNvSpPr>
          <p:nvPr>
            <p:ph type="title"/>
          </p:nvPr>
        </p:nvSpPr>
        <p:spPr>
          <a:xfrm>
            <a:off x="2576004" y="361765"/>
            <a:ext cx="8610600" cy="1293028"/>
          </a:xfrm>
        </p:spPr>
        <p:txBody>
          <a:bodyPr/>
          <a:lstStyle/>
          <a:p>
            <a:r>
              <a:rPr lang="en-US" dirty="0"/>
              <a:t>Displacement along x-axis</a:t>
            </a:r>
          </a:p>
        </p:txBody>
      </p:sp>
      <p:pic>
        <p:nvPicPr>
          <p:cNvPr id="6" name="Picture 5">
            <a:extLst>
              <a:ext uri="{FF2B5EF4-FFF2-40B4-BE49-F238E27FC236}">
                <a16:creationId xmlns:a16="http://schemas.microsoft.com/office/drawing/2014/main" id="{403F6C57-4888-B28F-8AC5-F26C7E178B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110" y="1834820"/>
            <a:ext cx="6271445" cy="4572000"/>
          </a:xfrm>
          <a:prstGeom prst="rect">
            <a:avLst/>
          </a:prstGeom>
        </p:spPr>
      </p:pic>
      <p:pic>
        <p:nvPicPr>
          <p:cNvPr id="8" name="Picture 7">
            <a:extLst>
              <a:ext uri="{FF2B5EF4-FFF2-40B4-BE49-F238E27FC236}">
                <a16:creationId xmlns:a16="http://schemas.microsoft.com/office/drawing/2014/main" id="{C0587741-31C6-025A-F80F-3D9C14BD900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60102" y="1834182"/>
            <a:ext cx="5384788" cy="4572638"/>
          </a:xfrm>
          <a:prstGeom prst="rect">
            <a:avLst/>
          </a:prstGeom>
        </p:spPr>
      </p:pic>
      <p:pic>
        <p:nvPicPr>
          <p:cNvPr id="25" name="Audio 24">
            <a:hlinkClick r:id="" action="ppaction://media"/>
            <a:extLst>
              <a:ext uri="{FF2B5EF4-FFF2-40B4-BE49-F238E27FC236}">
                <a16:creationId xmlns:a16="http://schemas.microsoft.com/office/drawing/2014/main" id="{5CDF9D44-2A06-69D5-D042-052EA0473C6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51726787"/>
      </p:ext>
    </p:extLst>
  </p:cSld>
  <p:clrMapOvr>
    <a:masterClrMapping/>
  </p:clrMapOvr>
  <mc:AlternateContent xmlns:mc="http://schemas.openxmlformats.org/markup-compatibility/2006">
    <mc:Choice xmlns:p14="http://schemas.microsoft.com/office/powerpoint/2010/main" Requires="p14">
      <p:transition spd="slow" p14:dur="2000" advTm="11859"/>
    </mc:Choice>
    <mc:Fallback>
      <p:transition spd="slow" advTm="118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C5EED-BD5D-A2F8-655A-684D37D055FC}"/>
              </a:ext>
            </a:extLst>
          </p:cNvPr>
          <p:cNvSpPr>
            <a:spLocks noGrp="1"/>
          </p:cNvSpPr>
          <p:nvPr>
            <p:ph type="title"/>
          </p:nvPr>
        </p:nvSpPr>
        <p:spPr>
          <a:xfrm>
            <a:off x="2966621" y="391511"/>
            <a:ext cx="8610600" cy="1293028"/>
          </a:xfrm>
        </p:spPr>
        <p:txBody>
          <a:bodyPr/>
          <a:lstStyle/>
          <a:p>
            <a:r>
              <a:rPr lang="en-US" dirty="0"/>
              <a:t>Displacement along y-axis</a:t>
            </a:r>
          </a:p>
        </p:txBody>
      </p:sp>
      <p:pic>
        <p:nvPicPr>
          <p:cNvPr id="4" name="Picture 3">
            <a:extLst>
              <a:ext uri="{FF2B5EF4-FFF2-40B4-BE49-F238E27FC236}">
                <a16:creationId xmlns:a16="http://schemas.microsoft.com/office/drawing/2014/main" id="{BB73D24E-520E-5F61-7004-7A26350E8E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0311" y="1894489"/>
            <a:ext cx="5856303" cy="4572000"/>
          </a:xfrm>
          <a:prstGeom prst="rect">
            <a:avLst/>
          </a:prstGeom>
        </p:spPr>
      </p:pic>
      <p:pic>
        <p:nvPicPr>
          <p:cNvPr id="6" name="Picture 5">
            <a:extLst>
              <a:ext uri="{FF2B5EF4-FFF2-40B4-BE49-F238E27FC236}">
                <a16:creationId xmlns:a16="http://schemas.microsoft.com/office/drawing/2014/main" id="{9E259325-5869-D93F-39B5-34C352F646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71821" y="1893851"/>
            <a:ext cx="5379868" cy="4572638"/>
          </a:xfrm>
          <a:prstGeom prst="rect">
            <a:avLst/>
          </a:prstGeom>
        </p:spPr>
      </p:pic>
      <p:pic>
        <p:nvPicPr>
          <p:cNvPr id="19" name="Audio 18">
            <a:hlinkClick r:id="" action="ppaction://media"/>
            <a:extLst>
              <a:ext uri="{FF2B5EF4-FFF2-40B4-BE49-F238E27FC236}">
                <a16:creationId xmlns:a16="http://schemas.microsoft.com/office/drawing/2014/main" id="{AD1775CA-1C1A-CBF7-2596-B7E1AA7D231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737806532"/>
      </p:ext>
    </p:extLst>
  </p:cSld>
  <p:clrMapOvr>
    <a:masterClrMapping/>
  </p:clrMapOvr>
  <mc:AlternateContent xmlns:mc="http://schemas.openxmlformats.org/markup-compatibility/2006">
    <mc:Choice xmlns:p14="http://schemas.microsoft.com/office/powerpoint/2010/main" Requires="p14">
      <p:transition spd="slow" p14:dur="2000" advTm="8581"/>
    </mc:Choice>
    <mc:Fallback>
      <p:transition spd="slow" advTm="8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7BCC8-39EE-1EA9-2B35-5DE96F6188A2}"/>
              </a:ext>
            </a:extLst>
          </p:cNvPr>
          <p:cNvSpPr>
            <a:spLocks noGrp="1"/>
          </p:cNvSpPr>
          <p:nvPr>
            <p:ph type="title"/>
          </p:nvPr>
        </p:nvSpPr>
        <p:spPr>
          <a:xfrm>
            <a:off x="3073152" y="435899"/>
            <a:ext cx="8610600" cy="1293028"/>
          </a:xfrm>
        </p:spPr>
        <p:txBody>
          <a:bodyPr>
            <a:normAutofit/>
          </a:bodyPr>
          <a:lstStyle/>
          <a:p>
            <a:r>
              <a:rPr lang="en-US" sz="3000" dirty="0"/>
              <a:t>Displacement along z-axis</a:t>
            </a:r>
          </a:p>
        </p:txBody>
      </p:sp>
      <p:pic>
        <p:nvPicPr>
          <p:cNvPr id="4" name="Picture 3">
            <a:extLst>
              <a:ext uri="{FF2B5EF4-FFF2-40B4-BE49-F238E27FC236}">
                <a16:creationId xmlns:a16="http://schemas.microsoft.com/office/drawing/2014/main" id="{DEE4D11C-4BEC-9C44-19AF-C0801BC7EC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920" y="1850101"/>
            <a:ext cx="6205491" cy="4572000"/>
          </a:xfrm>
          <a:prstGeom prst="rect">
            <a:avLst/>
          </a:prstGeom>
        </p:spPr>
      </p:pic>
      <p:pic>
        <p:nvPicPr>
          <p:cNvPr id="8" name="Picture 7">
            <a:extLst>
              <a:ext uri="{FF2B5EF4-FFF2-40B4-BE49-F238E27FC236}">
                <a16:creationId xmlns:a16="http://schemas.microsoft.com/office/drawing/2014/main" id="{A885496A-8D79-A995-E945-2DAEA98373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22126" y="1849463"/>
            <a:ext cx="5518954" cy="4572638"/>
          </a:xfrm>
          <a:prstGeom prst="rect">
            <a:avLst/>
          </a:prstGeom>
        </p:spPr>
      </p:pic>
      <p:pic>
        <p:nvPicPr>
          <p:cNvPr id="21" name="Audio 20">
            <a:hlinkClick r:id="" action="ppaction://media"/>
            <a:extLst>
              <a:ext uri="{FF2B5EF4-FFF2-40B4-BE49-F238E27FC236}">
                <a16:creationId xmlns:a16="http://schemas.microsoft.com/office/drawing/2014/main" id="{8EAAD369-E40A-B9C6-E096-3434C1B31EA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863550789"/>
      </p:ext>
    </p:extLst>
  </p:cSld>
  <p:clrMapOvr>
    <a:masterClrMapping/>
  </p:clrMapOvr>
  <mc:AlternateContent xmlns:mc="http://schemas.openxmlformats.org/markup-compatibility/2006">
    <mc:Choice xmlns:p14="http://schemas.microsoft.com/office/powerpoint/2010/main" Requires="p14">
      <p:transition spd="slow" p14:dur="2000" advTm="9674"/>
    </mc:Choice>
    <mc:Fallback>
      <p:transition spd="slow" advTm="9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60A4E-BB5E-63A0-8015-274E397DCADA}"/>
              </a:ext>
            </a:extLst>
          </p:cNvPr>
          <p:cNvSpPr>
            <a:spLocks noGrp="1"/>
          </p:cNvSpPr>
          <p:nvPr>
            <p:ph type="title"/>
          </p:nvPr>
        </p:nvSpPr>
        <p:spPr>
          <a:xfrm>
            <a:off x="2149875" y="382633"/>
            <a:ext cx="8610600" cy="1293028"/>
          </a:xfrm>
        </p:spPr>
        <p:txBody>
          <a:bodyPr>
            <a:normAutofit/>
          </a:bodyPr>
          <a:lstStyle/>
          <a:p>
            <a:r>
              <a:rPr lang="en-US" sz="3000" dirty="0"/>
              <a:t>Stress analysis when acceleration along z-axis</a:t>
            </a:r>
          </a:p>
        </p:txBody>
      </p:sp>
      <p:pic>
        <p:nvPicPr>
          <p:cNvPr id="4" name="Picture 3">
            <a:extLst>
              <a:ext uri="{FF2B5EF4-FFF2-40B4-BE49-F238E27FC236}">
                <a16:creationId xmlns:a16="http://schemas.microsoft.com/office/drawing/2014/main" id="{EC7AC5D3-8AFC-B3F8-D293-76007C1BEC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50128" y="1755560"/>
            <a:ext cx="8291743" cy="4572000"/>
          </a:xfrm>
          <a:prstGeom prst="rect">
            <a:avLst/>
          </a:prstGeom>
        </p:spPr>
      </p:pic>
      <p:pic>
        <p:nvPicPr>
          <p:cNvPr id="16" name="Audio 15">
            <a:hlinkClick r:id="" action="ppaction://media"/>
            <a:extLst>
              <a:ext uri="{FF2B5EF4-FFF2-40B4-BE49-F238E27FC236}">
                <a16:creationId xmlns:a16="http://schemas.microsoft.com/office/drawing/2014/main" id="{50AF754B-E571-2339-6CA5-5212A7B4551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947353271"/>
      </p:ext>
    </p:extLst>
  </p:cSld>
  <p:clrMapOvr>
    <a:masterClrMapping/>
  </p:clrMapOvr>
  <mc:AlternateContent xmlns:mc="http://schemas.openxmlformats.org/markup-compatibility/2006">
    <mc:Choice xmlns:p14="http://schemas.microsoft.com/office/powerpoint/2010/main" Requires="p14">
      <p:transition spd="slow" p14:dur="2000" advTm="14694"/>
    </mc:Choice>
    <mc:Fallback>
      <p:transition spd="slow" advTm="14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339</TotalTime>
  <Words>550</Words>
  <Application>Microsoft Office PowerPoint</Application>
  <PresentationFormat>Widescreen</PresentationFormat>
  <Paragraphs>22</Paragraphs>
  <Slides>10</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Century Gothic</vt:lpstr>
      <vt:lpstr>Times New Roman</vt:lpstr>
      <vt:lpstr>Vapor Trail</vt:lpstr>
      <vt:lpstr>Design and Simulation of MEMS based Capacitive Accelerometers for Crash Detection and Airbag Deployment in Automobile</vt:lpstr>
      <vt:lpstr>Team members</vt:lpstr>
      <vt:lpstr>What we did?</vt:lpstr>
      <vt:lpstr>Why we did this?</vt:lpstr>
      <vt:lpstr>How we did?</vt:lpstr>
      <vt:lpstr>Displacement along x-axis</vt:lpstr>
      <vt:lpstr>Displacement along y-axis</vt:lpstr>
      <vt:lpstr>Displacement along z-axis</vt:lpstr>
      <vt:lpstr>Stress analysis when acceleration along z-axis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Simulation of MEMS based Capacitive Accelerometers for Crash Detection and Airbag Deployment in Automobile</dc:title>
  <dc:creator>vimal eswar</dc:creator>
  <cp:lastModifiedBy>vimal eswar</cp:lastModifiedBy>
  <cp:revision>3</cp:revision>
  <dcterms:created xsi:type="dcterms:W3CDTF">2023-10-30T14:22:27Z</dcterms:created>
  <dcterms:modified xsi:type="dcterms:W3CDTF">2023-11-12T18:21:46Z</dcterms:modified>
</cp:coreProperties>
</file>

<file path=docProps/thumbnail.jpeg>
</file>